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27">
          <p15:clr>
            <a:srgbClr val="000000"/>
          </p15:clr>
        </p15:guide>
        <p15:guide id="2" pos="3839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27" orient="horz"/>
        <p:guide pos="383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" name="Google Shape;21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p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" name="Google Shape;3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" name="Google Shape;4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" name="Google Shape;7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自定义版式">
  <p:cSld name="4_自定义版式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title"/>
          </p:nvPr>
        </p:nvSpPr>
        <p:spPr>
          <a:xfrm>
            <a:off x="1929440" y="338289"/>
            <a:ext cx="83331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自定义版式">
  <p:cSld name="2_自定义版式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自定义版式">
  <p:cSld name="1_自定义版式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idx="1" type="body"/>
          </p:nvPr>
        </p:nvSpPr>
        <p:spPr>
          <a:xfrm>
            <a:off x="2073614" y="2612158"/>
            <a:ext cx="1040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5" name="Google Shape;15;p4"/>
          <p:cNvCxnSpPr/>
          <p:nvPr/>
        </p:nvCxnSpPr>
        <p:spPr>
          <a:xfrm flipH="1">
            <a:off x="2720309" y="3535488"/>
            <a:ext cx="495000" cy="523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" name="Google Shape;16;p4"/>
          <p:cNvSpPr txBox="1"/>
          <p:nvPr>
            <p:ph idx="2" type="body"/>
          </p:nvPr>
        </p:nvSpPr>
        <p:spPr>
          <a:xfrm>
            <a:off x="3862067" y="3518101"/>
            <a:ext cx="67122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3862067" y="2502956"/>
            <a:ext cx="6535200" cy="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alibri"/>
              <a:buNone/>
              <a:defRPr b="0" i="0" sz="5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自定义版式">
  <p:cSld name="自定义版式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99996" ty="0" sy="99996"/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4527590" y="1761700"/>
            <a:ext cx="3136800" cy="10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6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HTML</a:t>
            </a:r>
            <a:endParaRPr b="0" i="0" sz="6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6"/>
          <p:cNvSpPr txBox="1"/>
          <p:nvPr/>
        </p:nvSpPr>
        <p:spPr>
          <a:xfrm>
            <a:off x="6461374" y="5337200"/>
            <a:ext cx="4315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Reporter: M. SNEKAPRIYA    </a:t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" name="Google Shape;25;p6"/>
          <p:cNvCxnSpPr/>
          <p:nvPr/>
        </p:nvCxnSpPr>
        <p:spPr>
          <a:xfrm>
            <a:off x="2441448" y="1758315"/>
            <a:ext cx="1271100" cy="0"/>
          </a:xfrm>
          <a:prstGeom prst="straightConnector1">
            <a:avLst/>
          </a:prstGeom>
          <a:noFill/>
          <a:ln cap="flat" cmpd="sng" w="9525">
            <a:solidFill>
              <a:srgbClr val="FEFEFE">
                <a:alpha val="11372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6" name="Google Shape;26;p6"/>
          <p:cNvCxnSpPr/>
          <p:nvPr/>
        </p:nvCxnSpPr>
        <p:spPr>
          <a:xfrm>
            <a:off x="2572393" y="1523046"/>
            <a:ext cx="0" cy="1491900"/>
          </a:xfrm>
          <a:prstGeom prst="straightConnector1">
            <a:avLst/>
          </a:prstGeom>
          <a:noFill/>
          <a:ln cap="flat" cmpd="sng" w="9525">
            <a:solidFill>
              <a:srgbClr val="FEFEFE">
                <a:alpha val="11372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7" name="Google Shape;27;p6"/>
          <p:cNvCxnSpPr/>
          <p:nvPr/>
        </p:nvCxnSpPr>
        <p:spPr>
          <a:xfrm>
            <a:off x="8190461" y="4257657"/>
            <a:ext cx="12711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8" name="Google Shape;28;p6"/>
          <p:cNvCxnSpPr/>
          <p:nvPr/>
        </p:nvCxnSpPr>
        <p:spPr>
          <a:xfrm>
            <a:off x="9190061" y="2974564"/>
            <a:ext cx="0" cy="1491900"/>
          </a:xfrm>
          <a:prstGeom prst="straightConnector1">
            <a:avLst/>
          </a:prstGeom>
          <a:noFill/>
          <a:ln cap="flat" cmpd="sng" w="9525">
            <a:solidFill>
              <a:srgbClr val="FEFEFE">
                <a:alpha val="11372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" name="Google Shape;29;p6"/>
          <p:cNvSpPr txBox="1"/>
          <p:nvPr/>
        </p:nvSpPr>
        <p:spPr>
          <a:xfrm>
            <a:off x="3828075" y="2974566"/>
            <a:ext cx="3674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HYPER TEXT MARKUP LANGUAGE</a:t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25530" y="5069205"/>
            <a:ext cx="586740" cy="529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2909909" y="2612158"/>
            <a:ext cx="1040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148" name="Google Shape;148;p15"/>
          <p:cNvSpPr txBox="1"/>
          <p:nvPr>
            <p:ph type="title"/>
          </p:nvPr>
        </p:nvSpPr>
        <p:spPr>
          <a:xfrm>
            <a:off x="3385817" y="2612176"/>
            <a:ext cx="6535200" cy="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alibri"/>
              <a:buNone/>
            </a:pPr>
            <a:r>
              <a:rPr lang="en-US" u="sng"/>
              <a:t>OUTPUT TAGS</a:t>
            </a:r>
            <a:endParaRPr u="sng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929440" y="504659"/>
            <a:ext cx="83331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3.OUTPUT TAGS</a:t>
            </a:r>
            <a:endParaRPr/>
          </a:p>
        </p:txBody>
      </p:sp>
      <p:grpSp>
        <p:nvGrpSpPr>
          <p:cNvPr id="154" name="Google Shape;154;p16"/>
          <p:cNvGrpSpPr/>
          <p:nvPr/>
        </p:nvGrpSpPr>
        <p:grpSpPr>
          <a:xfrm>
            <a:off x="7365908" y="1112638"/>
            <a:ext cx="3808516" cy="1220100"/>
            <a:chOff x="8246903" y="2456670"/>
            <a:chExt cx="3233036" cy="1220344"/>
          </a:xfrm>
        </p:grpSpPr>
        <p:grpSp>
          <p:nvGrpSpPr>
            <p:cNvPr id="155" name="Google Shape;155;p16"/>
            <p:cNvGrpSpPr/>
            <p:nvPr/>
          </p:nvGrpSpPr>
          <p:grpSpPr>
            <a:xfrm>
              <a:off x="9109939" y="2456670"/>
              <a:ext cx="2370000" cy="1220344"/>
              <a:chOff x="3106598" y="5002760"/>
              <a:chExt cx="2370000" cy="1220344"/>
            </a:xfrm>
          </p:grpSpPr>
          <p:sp>
            <p:nvSpPr>
              <p:cNvPr id="156" name="Google Shape;156;p16"/>
              <p:cNvSpPr/>
              <p:nvPr/>
            </p:nvSpPr>
            <p:spPr>
              <a:xfrm>
                <a:off x="3106598" y="5002760"/>
                <a:ext cx="2250000" cy="50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-US" sz="18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&lt;pre&gt;....&lt;/pre&gt; tag :</a:t>
                </a:r>
                <a:endParaRPr b="1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6"/>
              <p:cNvSpPr/>
              <p:nvPr/>
            </p:nvSpPr>
            <p:spPr>
              <a:xfrm>
                <a:off x="3106598" y="5404404"/>
                <a:ext cx="2370000" cy="81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50"/>
                  <a:buFont typeface="Arial"/>
                  <a:buNone/>
                </a:pPr>
                <a:r>
                  <a:rPr b="0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This is performed text.It preserves both spaces and line breaks.The pre tag is good for displaying computer code.</a:t>
                </a:r>
                <a:endParaRPr b="0" i="0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8" name="Google Shape;158;p16"/>
            <p:cNvSpPr/>
            <p:nvPr/>
          </p:nvSpPr>
          <p:spPr>
            <a:xfrm>
              <a:off x="8246903" y="2624704"/>
              <a:ext cx="585300" cy="635700"/>
            </a:xfrm>
            <a:prstGeom prst="snip1Rect">
              <a:avLst>
                <a:gd fmla="val 1666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b="1" i="0" lang="en-US" sz="32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9" name="Google Shape;159;p16"/>
          <p:cNvGrpSpPr/>
          <p:nvPr/>
        </p:nvGrpSpPr>
        <p:grpSpPr>
          <a:xfrm>
            <a:off x="7365908" y="2266434"/>
            <a:ext cx="3808516" cy="977448"/>
            <a:chOff x="8246903" y="2456670"/>
            <a:chExt cx="3233036" cy="977644"/>
          </a:xfrm>
        </p:grpSpPr>
        <p:grpSp>
          <p:nvGrpSpPr>
            <p:cNvPr id="160" name="Google Shape;160;p16"/>
            <p:cNvGrpSpPr/>
            <p:nvPr/>
          </p:nvGrpSpPr>
          <p:grpSpPr>
            <a:xfrm>
              <a:off x="9109939" y="2456670"/>
              <a:ext cx="2370000" cy="977644"/>
              <a:chOff x="3106598" y="5002760"/>
              <a:chExt cx="2370000" cy="977644"/>
            </a:xfrm>
          </p:grpSpPr>
          <p:sp>
            <p:nvSpPr>
              <p:cNvPr id="161" name="Google Shape;161;p16"/>
              <p:cNvSpPr/>
              <p:nvPr/>
            </p:nvSpPr>
            <p:spPr>
              <a:xfrm>
                <a:off x="3106598" y="5002760"/>
                <a:ext cx="2250000" cy="41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-US" sz="14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&lt;code&gt;...text...&lt;/code&gt;tag :</a:t>
                </a:r>
                <a:endParaRPr b="1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16"/>
              <p:cNvSpPr/>
              <p:nvPr/>
            </p:nvSpPr>
            <p:spPr>
              <a:xfrm>
                <a:off x="3106598" y="5404404"/>
                <a:ext cx="2370000" cy="57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50"/>
                  <a:buFont typeface="Arial"/>
                  <a:buNone/>
                </a:pPr>
                <a:r>
                  <a:rPr b="0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This tag is also used to display the computer code.But butter you use&lt;pre&gt;tag.</a:t>
                </a:r>
                <a:endParaRPr b="0" i="0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3" name="Google Shape;163;p16"/>
            <p:cNvSpPr/>
            <p:nvPr/>
          </p:nvSpPr>
          <p:spPr>
            <a:xfrm>
              <a:off x="8246903" y="2624704"/>
              <a:ext cx="585300" cy="635700"/>
            </a:xfrm>
            <a:prstGeom prst="snip1Rect">
              <a:avLst>
                <a:gd fmla="val 1666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b="1" i="0" lang="en-US" sz="32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" name="Google Shape;164;p16"/>
          <p:cNvGrpSpPr/>
          <p:nvPr/>
        </p:nvGrpSpPr>
        <p:grpSpPr>
          <a:xfrm>
            <a:off x="7365908" y="3578938"/>
            <a:ext cx="3808516" cy="891947"/>
            <a:chOff x="8246903" y="2456035"/>
            <a:chExt cx="3233036" cy="892125"/>
          </a:xfrm>
        </p:grpSpPr>
        <p:grpSp>
          <p:nvGrpSpPr>
            <p:cNvPr id="165" name="Google Shape;165;p16"/>
            <p:cNvGrpSpPr/>
            <p:nvPr/>
          </p:nvGrpSpPr>
          <p:grpSpPr>
            <a:xfrm>
              <a:off x="9109939" y="2456035"/>
              <a:ext cx="2370000" cy="892125"/>
              <a:chOff x="3106598" y="5002125"/>
              <a:chExt cx="2370000" cy="892125"/>
            </a:xfrm>
          </p:grpSpPr>
          <p:sp>
            <p:nvSpPr>
              <p:cNvPr id="166" name="Google Shape;166;p16"/>
              <p:cNvSpPr/>
              <p:nvPr/>
            </p:nvSpPr>
            <p:spPr>
              <a:xfrm>
                <a:off x="3106598" y="5002125"/>
                <a:ext cx="2250000" cy="55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8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1" i="0" lang="en-US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&lt;kbd&gt;...keyboardinput..&lt;/kbd&gt;</a:t>
                </a:r>
                <a:endParaRPr b="1" i="0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85000"/>
                  </a:lnSpc>
                  <a:spcBef>
                    <a:spcPts val="120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1" i="0" lang="en-US" sz="12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              tag :</a:t>
                </a:r>
                <a:endParaRPr b="1" i="0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3106598" y="5560650"/>
                <a:ext cx="2370000" cy="33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50"/>
                  <a:buFont typeface="Arial"/>
                  <a:buNone/>
                </a:pPr>
                <a:r>
                  <a:rPr b="0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This tag displays the keyboard input.</a:t>
                </a:r>
                <a:endParaRPr b="0" i="0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8" name="Google Shape;168;p16"/>
            <p:cNvSpPr/>
            <p:nvPr/>
          </p:nvSpPr>
          <p:spPr>
            <a:xfrm>
              <a:off x="8246903" y="2624704"/>
              <a:ext cx="585300" cy="635700"/>
            </a:xfrm>
            <a:prstGeom prst="snip1Rect">
              <a:avLst>
                <a:gd fmla="val 1666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b="1" i="0" lang="en-US" sz="32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" name="Google Shape;169;p16"/>
          <p:cNvGrpSpPr/>
          <p:nvPr/>
        </p:nvGrpSpPr>
        <p:grpSpPr>
          <a:xfrm>
            <a:off x="7365908" y="4919084"/>
            <a:ext cx="3808516" cy="790873"/>
            <a:chOff x="8246903" y="2469373"/>
            <a:chExt cx="3233036" cy="791031"/>
          </a:xfrm>
        </p:grpSpPr>
        <p:grpSp>
          <p:nvGrpSpPr>
            <p:cNvPr id="170" name="Google Shape;170;p16"/>
            <p:cNvGrpSpPr/>
            <p:nvPr/>
          </p:nvGrpSpPr>
          <p:grpSpPr>
            <a:xfrm>
              <a:off x="9109939" y="2469373"/>
              <a:ext cx="2370000" cy="722541"/>
              <a:chOff x="3106598" y="5015463"/>
              <a:chExt cx="2370000" cy="722541"/>
            </a:xfrm>
          </p:grpSpPr>
          <p:sp>
            <p:nvSpPr>
              <p:cNvPr id="171" name="Google Shape;171;p16"/>
              <p:cNvSpPr/>
              <p:nvPr/>
            </p:nvSpPr>
            <p:spPr>
              <a:xfrm>
                <a:off x="3106598" y="5015463"/>
                <a:ext cx="2250000" cy="50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-US" sz="18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&lt;tt&gt;..text..&lt;/tt&gt;tag :</a:t>
                </a:r>
                <a:endParaRPr b="1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6"/>
              <p:cNvSpPr/>
              <p:nvPr/>
            </p:nvSpPr>
            <p:spPr>
              <a:xfrm>
                <a:off x="3106598" y="5404404"/>
                <a:ext cx="2370000" cy="33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50"/>
                  <a:buFont typeface="Arial"/>
                  <a:buNone/>
                </a:pPr>
                <a:r>
                  <a:rPr b="0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This tag displays the typewritter text.</a:t>
                </a:r>
                <a:endParaRPr b="0" i="0" sz="105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3" name="Google Shape;173;p16"/>
            <p:cNvSpPr/>
            <p:nvPr/>
          </p:nvSpPr>
          <p:spPr>
            <a:xfrm>
              <a:off x="8246903" y="2624704"/>
              <a:ext cx="585300" cy="635700"/>
            </a:xfrm>
            <a:prstGeom prst="snip1Rect">
              <a:avLst>
                <a:gd fmla="val 1666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b="1" i="0" lang="en-US" sz="32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4" name="Google Shape;174;p16"/>
          <p:cNvSpPr txBox="1"/>
          <p:nvPr/>
        </p:nvSpPr>
        <p:spPr>
          <a:xfrm>
            <a:off x="838835" y="1280795"/>
            <a:ext cx="60141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These tags are often used to display computer/programming code.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6"/>
          <p:cNvSpPr/>
          <p:nvPr/>
        </p:nvSpPr>
        <p:spPr>
          <a:xfrm>
            <a:off x="1413510" y="2293620"/>
            <a:ext cx="4560570" cy="3131838"/>
          </a:xfrm>
          <a:prstGeom prst="flowChartTerminator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B0B0B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8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7"/>
          <p:cNvSpPr txBox="1"/>
          <p:nvPr/>
        </p:nvSpPr>
        <p:spPr>
          <a:xfrm>
            <a:off x="3762375" y="613410"/>
            <a:ext cx="27198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4.BLOCK TAGS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7"/>
          <p:cNvSpPr txBox="1"/>
          <p:nvPr/>
        </p:nvSpPr>
        <p:spPr>
          <a:xfrm>
            <a:off x="999490" y="1322705"/>
            <a:ext cx="9048600" cy="50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1.&lt;acronyms&gt;..text...&lt;/acronyms&gt;tag :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The tag defines the start of an acronym,like “www”.By marking up acronyms you can give useful information to browsers,spell checkers,translation systems and search engine indexers.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title atribute can be used to show the full version of the expreesion when you are holding the mouse over the acronym(text).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2.&lt;abbr&gt;...text..&lt;/abbr&gt; :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Indicades the abbrivated form, like”inc.”,”etc..”.By marking up abbrivations you can give useful information to browsers,spell checkers,translation systems and search-engine indexers.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3.&lt;blackquote&gt;...text...&lt;/blackquote&gt; :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The &lt;blackquote&gt;tag defines the start of a long quotations.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4.&lt;q&gt;small text&lt;/q&gt; :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The &lt;q&gt; tags defnes the start of a short  quotations.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6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1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6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1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6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1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6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1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6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1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6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1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6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1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/>
          <p:nvPr/>
        </p:nvSpPr>
        <p:spPr>
          <a:xfrm>
            <a:off x="1100455" y="782955"/>
            <a:ext cx="8699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5.&lt;centre&gt;....&lt;/center&gt; :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This tag centers its enclosed text horizontally.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6.&lt;cite&gt; :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This tag defines the citations.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7.&lt;ins&gt; :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This tag provide the facility of inserting the text in between the text.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8.&lt;del&gt; :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Defines text that has been deleted in a document.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"/>
          <p:cNvSpPr txBox="1"/>
          <p:nvPr>
            <p:ph idx="1" type="body"/>
          </p:nvPr>
        </p:nvSpPr>
        <p:spPr>
          <a:xfrm>
            <a:off x="3401034" y="2707408"/>
            <a:ext cx="1029900" cy="9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</a:pPr>
            <a:r>
              <a:rPr lang="en-US"/>
              <a:t>05</a:t>
            </a:r>
            <a:endParaRPr/>
          </a:p>
        </p:txBody>
      </p:sp>
      <p:sp>
        <p:nvSpPr>
          <p:cNvPr id="192" name="Google Shape;192;p19"/>
          <p:cNvSpPr txBox="1"/>
          <p:nvPr>
            <p:ph type="title"/>
          </p:nvPr>
        </p:nvSpPr>
        <p:spPr>
          <a:xfrm>
            <a:off x="3491862" y="2707426"/>
            <a:ext cx="6535200" cy="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alibri"/>
              <a:buNone/>
            </a:pPr>
            <a:r>
              <a:rPr lang="en-US"/>
              <a:t>OTHER TAGS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200">
        <p14:prism dir="l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0"/>
          <p:cNvSpPr txBox="1"/>
          <p:nvPr/>
        </p:nvSpPr>
        <p:spPr>
          <a:xfrm>
            <a:off x="3957955" y="581025"/>
            <a:ext cx="31260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5.OTHER TAGS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0"/>
          <p:cNvSpPr txBox="1"/>
          <p:nvPr/>
        </p:nvSpPr>
        <p:spPr>
          <a:xfrm>
            <a:off x="845820" y="1490980"/>
            <a:ext cx="86799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1.The &lt;style&gt;tag :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The &lt;style&gt; tag defines the style in document.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2.The &lt;div&gt;tag :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The&lt;div&gt;tag defines a divisions / section in a document.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3.MarqueeText with&lt;Marquee&gt;tags :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This tag is used to get a moving text.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/>
          <p:nvPr/>
        </p:nvSpPr>
        <p:spPr>
          <a:xfrm>
            <a:off x="2787015" y="2725420"/>
            <a:ext cx="69159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0" i="0" lang="en-US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b="0" i="0" sz="7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1929440" y="563079"/>
            <a:ext cx="83331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INTRO OF HTML TAGS..</a:t>
            </a:r>
            <a:endParaRPr/>
          </a:p>
        </p:txBody>
      </p:sp>
      <p:sp>
        <p:nvSpPr>
          <p:cNvPr id="36" name="Google Shape;36;p7"/>
          <p:cNvSpPr/>
          <p:nvPr/>
        </p:nvSpPr>
        <p:spPr>
          <a:xfrm>
            <a:off x="987151" y="1368848"/>
            <a:ext cx="875712" cy="634534"/>
          </a:xfrm>
          <a:custGeom>
            <a:rect b="b" l="l" r="r" t="t"/>
            <a:pathLst>
              <a:path extrusionOk="0" h="73" w="125">
                <a:moveTo>
                  <a:pt x="125" y="71"/>
                </a:moveTo>
                <a:cubicBezTo>
                  <a:pt x="125" y="72"/>
                  <a:pt x="124" y="73"/>
                  <a:pt x="124" y="73"/>
                </a:cubicBezTo>
                <a:cubicBezTo>
                  <a:pt x="2" y="73"/>
                  <a:pt x="2" y="73"/>
                  <a:pt x="2" y="73"/>
                </a:cubicBezTo>
                <a:cubicBezTo>
                  <a:pt x="1" y="73"/>
                  <a:pt x="0" y="72"/>
                  <a:pt x="0" y="71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7"/>
                  <a:pt x="1" y="66"/>
                  <a:pt x="2" y="66"/>
                </a:cubicBezTo>
                <a:cubicBezTo>
                  <a:pt x="124" y="66"/>
                  <a:pt x="124" y="66"/>
                  <a:pt x="124" y="66"/>
                </a:cubicBezTo>
                <a:cubicBezTo>
                  <a:pt x="124" y="66"/>
                  <a:pt x="125" y="67"/>
                  <a:pt x="125" y="68"/>
                </a:cubicBezTo>
                <a:lnTo>
                  <a:pt x="125" y="71"/>
                </a:lnTo>
                <a:close/>
                <a:moveTo>
                  <a:pt x="118" y="5"/>
                </a:moveTo>
                <a:cubicBezTo>
                  <a:pt x="118" y="58"/>
                  <a:pt x="118" y="58"/>
                  <a:pt x="118" y="58"/>
                </a:cubicBezTo>
                <a:cubicBezTo>
                  <a:pt x="118" y="61"/>
                  <a:pt x="116" y="63"/>
                  <a:pt x="113" y="63"/>
                </a:cubicBezTo>
                <a:cubicBezTo>
                  <a:pt x="12" y="63"/>
                  <a:pt x="12" y="63"/>
                  <a:pt x="12" y="63"/>
                </a:cubicBezTo>
                <a:cubicBezTo>
                  <a:pt x="9" y="63"/>
                  <a:pt x="7" y="61"/>
                  <a:pt x="7" y="58"/>
                </a:cubicBezTo>
                <a:cubicBezTo>
                  <a:pt x="7" y="5"/>
                  <a:pt x="7" y="5"/>
                  <a:pt x="7" y="5"/>
                </a:cubicBezTo>
                <a:cubicBezTo>
                  <a:pt x="7" y="2"/>
                  <a:pt x="9" y="0"/>
                  <a:pt x="12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6" y="0"/>
                  <a:pt x="118" y="2"/>
                  <a:pt x="118" y="5"/>
                </a:cubicBezTo>
                <a:close/>
                <a:moveTo>
                  <a:pt x="113" y="6"/>
                </a:moveTo>
                <a:cubicBezTo>
                  <a:pt x="12" y="6"/>
                  <a:pt x="12" y="6"/>
                  <a:pt x="12" y="6"/>
                </a:cubicBezTo>
                <a:cubicBezTo>
                  <a:pt x="12" y="59"/>
                  <a:pt x="12" y="59"/>
                  <a:pt x="12" y="59"/>
                </a:cubicBezTo>
                <a:cubicBezTo>
                  <a:pt x="113" y="59"/>
                  <a:pt x="113" y="59"/>
                  <a:pt x="113" y="59"/>
                </a:cubicBezTo>
                <a:lnTo>
                  <a:pt x="113" y="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" name="Google Shape;37;p7"/>
          <p:cNvGrpSpPr/>
          <p:nvPr/>
        </p:nvGrpSpPr>
        <p:grpSpPr>
          <a:xfrm>
            <a:off x="986448" y="2211098"/>
            <a:ext cx="4728040" cy="3327873"/>
            <a:chOff x="1537552" y="2713633"/>
            <a:chExt cx="2649356" cy="6006991"/>
          </a:xfrm>
        </p:grpSpPr>
        <p:cxnSp>
          <p:nvCxnSpPr>
            <p:cNvPr id="38" name="Google Shape;38;p7"/>
            <p:cNvCxnSpPr/>
            <p:nvPr/>
          </p:nvCxnSpPr>
          <p:spPr>
            <a:xfrm>
              <a:off x="1537552" y="2713633"/>
              <a:ext cx="2136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39" name="Google Shape;39;p7"/>
            <p:cNvSpPr txBox="1"/>
            <p:nvPr/>
          </p:nvSpPr>
          <p:spPr>
            <a:xfrm>
              <a:off x="1537908" y="3222524"/>
              <a:ext cx="2649000" cy="549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 cap="none" strike="noStrike">
                  <a:solidFill>
                    <a:srgbClr val="FEFEFE"/>
                  </a:solidFill>
                  <a:latin typeface="Arial"/>
                  <a:ea typeface="Arial"/>
                  <a:cs typeface="Arial"/>
                  <a:sym typeface="Arial"/>
                </a:rPr>
                <a:t>An HTML tag is a particular word or letter enclosed by angle brackets, &lt; and &gt;. You utilize tags to build HTML components, such as sentences or links. The HTML code is read from top to bottom and left to right by a web browser when viewed on a computer screen. HTML documents and their characteristics are created and rendered using HTML tags.</a:t>
              </a:r>
              <a:endParaRPr b="0" i="0" sz="1600" u="none" cap="none" strike="noStrik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" name="Google Shape;4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26480" y="2211070"/>
            <a:ext cx="4991735" cy="3328035"/>
          </a:xfrm>
          <a:prstGeom prst="rect">
            <a:avLst/>
          </a:prstGeom>
          <a:noFill/>
          <a:ln cap="flat" cmpd="sng" w="571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200">
        <p14:prism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3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8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8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48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48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996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99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476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1070610" y="1544320"/>
            <a:ext cx="6191400" cy="48894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B0B0B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8"/>
          <p:cNvSpPr/>
          <p:nvPr/>
        </p:nvSpPr>
        <p:spPr>
          <a:xfrm>
            <a:off x="1472565" y="2163445"/>
            <a:ext cx="5387400" cy="3576900"/>
          </a:xfrm>
          <a:prstGeom prst="rect">
            <a:avLst/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8"/>
          <p:cNvSpPr/>
          <p:nvPr/>
        </p:nvSpPr>
        <p:spPr>
          <a:xfrm>
            <a:off x="2576195" y="2780665"/>
            <a:ext cx="3799200" cy="8319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BABAB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8"/>
          <p:cNvSpPr txBox="1"/>
          <p:nvPr/>
        </p:nvSpPr>
        <p:spPr>
          <a:xfrm>
            <a:off x="1237615" y="518160"/>
            <a:ext cx="9253200" cy="7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STRUCTURE OF AN HTML PROGRAM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" id="49" name="Google Shape;4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6345" y="1534160"/>
            <a:ext cx="4039234" cy="2372994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 txBox="1"/>
          <p:nvPr/>
        </p:nvSpPr>
        <p:spPr>
          <a:xfrm>
            <a:off x="1232535" y="1682115"/>
            <a:ext cx="881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&lt;html&gt;</a:t>
            </a:r>
            <a:endParaRPr b="0" i="0" sz="18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8"/>
          <p:cNvSpPr txBox="1"/>
          <p:nvPr/>
        </p:nvSpPr>
        <p:spPr>
          <a:xfrm>
            <a:off x="1931035" y="2296160"/>
            <a:ext cx="957600" cy="3684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BABAB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&lt;head&gt;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8"/>
          <p:cNvSpPr txBox="1"/>
          <p:nvPr/>
        </p:nvSpPr>
        <p:spPr>
          <a:xfrm>
            <a:off x="1631315" y="3746500"/>
            <a:ext cx="1021200" cy="3684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B0B0B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&lt;/head&gt;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8"/>
          <p:cNvSpPr txBox="1"/>
          <p:nvPr/>
        </p:nvSpPr>
        <p:spPr>
          <a:xfrm>
            <a:off x="2696210" y="2865755"/>
            <a:ext cx="642000" cy="2757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BABAB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&lt;title&gt;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8"/>
          <p:cNvSpPr txBox="1"/>
          <p:nvPr/>
        </p:nvSpPr>
        <p:spPr>
          <a:xfrm>
            <a:off x="1631315" y="4151630"/>
            <a:ext cx="945000" cy="3684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B0B0B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&lt;body&gt;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2652395" y="3223260"/>
            <a:ext cx="729600" cy="3066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BABAB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&lt;title&gt;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8"/>
          <p:cNvSpPr txBox="1"/>
          <p:nvPr/>
        </p:nvSpPr>
        <p:spPr>
          <a:xfrm>
            <a:off x="1721485" y="5196840"/>
            <a:ext cx="1008300" cy="3684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B0B0B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&lt;/body&gt;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8"/>
          <p:cNvSpPr txBox="1"/>
          <p:nvPr/>
        </p:nvSpPr>
        <p:spPr>
          <a:xfrm>
            <a:off x="1237615" y="5831840"/>
            <a:ext cx="945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&lt;/html&gt;</a:t>
            </a:r>
            <a:endParaRPr b="0" i="0" sz="18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8"/>
          <p:cNvSpPr/>
          <p:nvPr/>
        </p:nvSpPr>
        <p:spPr>
          <a:xfrm>
            <a:off x="2460625" y="4646930"/>
            <a:ext cx="3111600" cy="4656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B0B0B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8"/>
          <p:cNvSpPr txBox="1"/>
          <p:nvPr/>
        </p:nvSpPr>
        <p:spPr>
          <a:xfrm>
            <a:off x="3603625" y="3058795"/>
            <a:ext cx="25509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Title of your document goes here</a:t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8"/>
          <p:cNvSpPr txBox="1"/>
          <p:nvPr/>
        </p:nvSpPr>
        <p:spPr>
          <a:xfrm>
            <a:off x="2729865" y="4711065"/>
            <a:ext cx="26886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Your document goes here</a:t>
            </a:r>
            <a:endParaRPr b="0" i="0" sz="16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1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/>
          <p:nvPr/>
        </p:nvSpPr>
        <p:spPr>
          <a:xfrm>
            <a:off x="2190115" y="2689225"/>
            <a:ext cx="3227700" cy="10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HTML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tags..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/>
          <p:nvPr/>
        </p:nvSpPr>
        <p:spPr>
          <a:xfrm>
            <a:off x="2309628" y="2807716"/>
            <a:ext cx="220200" cy="142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b="1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7" name="Google Shape;67;p9"/>
          <p:cNvCxnSpPr/>
          <p:nvPr/>
        </p:nvCxnSpPr>
        <p:spPr>
          <a:xfrm flipH="1">
            <a:off x="2720309" y="3535488"/>
            <a:ext cx="495000" cy="523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8" name="Google Shape;68;p9"/>
          <p:cNvSpPr/>
          <p:nvPr/>
        </p:nvSpPr>
        <p:spPr>
          <a:xfrm>
            <a:off x="6351096" y="1539971"/>
            <a:ext cx="25659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BASIC TAGS IN HTML</a:t>
            </a:r>
            <a:endParaRPr b="1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9"/>
          <p:cNvSpPr/>
          <p:nvPr/>
        </p:nvSpPr>
        <p:spPr>
          <a:xfrm>
            <a:off x="5543334" y="1458945"/>
            <a:ext cx="516900" cy="53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03200" sx="102000" rotWithShape="0" algn="tr" dir="8100000" dist="88900" sy="102000">
              <a:srgbClr val="000000">
                <a:alpha val="2941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9"/>
          <p:cNvSpPr/>
          <p:nvPr/>
        </p:nvSpPr>
        <p:spPr>
          <a:xfrm>
            <a:off x="6351096" y="2525177"/>
            <a:ext cx="37935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CHARACTER FORMAT TAGS(CF)</a:t>
            </a:r>
            <a:endParaRPr b="1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9"/>
          <p:cNvSpPr/>
          <p:nvPr/>
        </p:nvSpPr>
        <p:spPr>
          <a:xfrm>
            <a:off x="5543334" y="2442882"/>
            <a:ext cx="516900" cy="53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03200" sx="102000" rotWithShape="0" algn="tr" dir="8100000" dist="88900" sy="102000">
              <a:srgbClr val="000000">
                <a:alpha val="2941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9"/>
          <p:cNvSpPr/>
          <p:nvPr/>
        </p:nvSpPr>
        <p:spPr>
          <a:xfrm>
            <a:off x="6351096" y="3510932"/>
            <a:ext cx="18039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OUTPUT TAGS</a:t>
            </a:r>
            <a:endParaRPr b="1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9"/>
          <p:cNvSpPr/>
          <p:nvPr/>
        </p:nvSpPr>
        <p:spPr>
          <a:xfrm>
            <a:off x="5543334" y="3428637"/>
            <a:ext cx="516900" cy="53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03200" sx="102000" rotWithShape="0" algn="tr" dir="8100000" dist="88900" sy="102000">
              <a:srgbClr val="000000">
                <a:alpha val="2941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9"/>
          <p:cNvSpPr/>
          <p:nvPr/>
        </p:nvSpPr>
        <p:spPr>
          <a:xfrm>
            <a:off x="6351096" y="4513747"/>
            <a:ext cx="37719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 TAGS AND OTHER TAGS</a:t>
            </a:r>
            <a:endParaRPr b="1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9"/>
          <p:cNvSpPr/>
          <p:nvPr/>
        </p:nvSpPr>
        <p:spPr>
          <a:xfrm>
            <a:off x="5543334" y="4431451"/>
            <a:ext cx="516900" cy="53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03200" sx="102000" rotWithShape="0" algn="tr" dir="8100000" dist="88900" sy="102000">
              <a:srgbClr val="000000">
                <a:alpha val="2941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22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22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322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822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322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822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322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322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322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322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322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322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322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322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322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322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 txBox="1"/>
          <p:nvPr>
            <p:ph idx="1" type="body"/>
          </p:nvPr>
        </p:nvSpPr>
        <p:spPr>
          <a:xfrm>
            <a:off x="3465534" y="2502938"/>
            <a:ext cx="1040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81" name="Google Shape;81;p10"/>
          <p:cNvSpPr txBox="1"/>
          <p:nvPr>
            <p:ph type="title"/>
          </p:nvPr>
        </p:nvSpPr>
        <p:spPr>
          <a:xfrm>
            <a:off x="3862067" y="2502956"/>
            <a:ext cx="6535200" cy="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alibri"/>
              <a:buNone/>
            </a:pPr>
            <a:r>
              <a:rPr lang="en-US" u="sng"/>
              <a:t>BASIC TAGS</a:t>
            </a:r>
            <a:endParaRPr u="sng"/>
          </a:p>
        </p:txBody>
      </p:sp>
      <p:sp>
        <p:nvSpPr>
          <p:cNvPr id="82" name="Google Shape;82;p10"/>
          <p:cNvSpPr txBox="1"/>
          <p:nvPr/>
        </p:nvSpPr>
        <p:spPr>
          <a:xfrm>
            <a:off x="4505960" y="2710180"/>
            <a:ext cx="3099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3" name="Google Shape;83;p10"/>
          <p:cNvCxnSpPr/>
          <p:nvPr/>
        </p:nvCxnSpPr>
        <p:spPr>
          <a:xfrm>
            <a:off x="4544060" y="2473325"/>
            <a:ext cx="10800" cy="927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"/>
          <p:cNvSpPr/>
          <p:nvPr/>
        </p:nvSpPr>
        <p:spPr>
          <a:xfrm flipH="1" rot="10800000">
            <a:off x="649605" y="2485856"/>
            <a:ext cx="2857368" cy="3090714"/>
          </a:xfrm>
          <a:custGeom>
            <a:rect b="b" l="l" r="r" t="t"/>
            <a:pathLst>
              <a:path extrusionOk="0" h="3067706" w="2836097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rotWithShape="0" algn="ctr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637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1"/>
          <p:cNvSpPr/>
          <p:nvPr/>
        </p:nvSpPr>
        <p:spPr>
          <a:xfrm>
            <a:off x="745226" y="3181927"/>
            <a:ext cx="1269900" cy="1167000"/>
          </a:xfrm>
          <a:prstGeom prst="diamond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1"/>
          <p:cNvSpPr/>
          <p:nvPr/>
        </p:nvSpPr>
        <p:spPr>
          <a:xfrm flipH="1" rot="10800000">
            <a:off x="4538345" y="2489031"/>
            <a:ext cx="2857368" cy="3090714"/>
          </a:xfrm>
          <a:custGeom>
            <a:rect b="b" l="l" r="r" t="t"/>
            <a:pathLst>
              <a:path extrusionOk="0" h="3067706" w="2836097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rotWithShape="0" algn="ctr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1"/>
          <p:cNvSpPr/>
          <p:nvPr/>
        </p:nvSpPr>
        <p:spPr>
          <a:xfrm>
            <a:off x="4454306" y="3185220"/>
            <a:ext cx="1269900" cy="1167000"/>
          </a:xfrm>
          <a:prstGeom prst="diamond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1"/>
          <p:cNvSpPr/>
          <p:nvPr/>
        </p:nvSpPr>
        <p:spPr>
          <a:xfrm flipH="1" rot="10800000">
            <a:off x="8427085" y="2485856"/>
            <a:ext cx="2857368" cy="3090714"/>
          </a:xfrm>
          <a:custGeom>
            <a:rect b="b" l="l" r="r" t="t"/>
            <a:pathLst>
              <a:path extrusionOk="0" h="3067706" w="2836097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rotWithShape="0" algn="ctr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1"/>
          <p:cNvSpPr/>
          <p:nvPr/>
        </p:nvSpPr>
        <p:spPr>
          <a:xfrm>
            <a:off x="8427708" y="3201095"/>
            <a:ext cx="1269900" cy="1167000"/>
          </a:xfrm>
          <a:prstGeom prst="diamond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1"/>
          <p:cNvSpPr/>
          <p:nvPr/>
        </p:nvSpPr>
        <p:spPr>
          <a:xfrm>
            <a:off x="1928805" y="788504"/>
            <a:ext cx="83331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1.BASIC TAGS</a:t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" name="Google Shape;95;p11"/>
          <p:cNvGrpSpPr/>
          <p:nvPr/>
        </p:nvGrpSpPr>
        <p:grpSpPr>
          <a:xfrm>
            <a:off x="1928331" y="2734866"/>
            <a:ext cx="1975235" cy="2219475"/>
            <a:chOff x="2071206" y="2706291"/>
            <a:chExt cx="1975235" cy="2219475"/>
          </a:xfrm>
        </p:grpSpPr>
        <p:sp>
          <p:nvSpPr>
            <p:cNvPr id="96" name="Google Shape;96;p11"/>
            <p:cNvSpPr/>
            <p:nvPr/>
          </p:nvSpPr>
          <p:spPr>
            <a:xfrm>
              <a:off x="2071841" y="3172566"/>
              <a:ext cx="1974600" cy="175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It defines the html document.This element tells a browser that this is an HTML document.This tag is defined at the top of html file and end of file.</a:t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2071206" y="2706291"/>
              <a:ext cx="1974600" cy="92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&lt;html&gt;</a:t>
              </a:r>
              <a:b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" name="Google Shape;98;p11"/>
          <p:cNvGrpSpPr/>
          <p:nvPr/>
        </p:nvGrpSpPr>
        <p:grpSpPr>
          <a:xfrm>
            <a:off x="5885949" y="2734866"/>
            <a:ext cx="1975235" cy="2542730"/>
            <a:chOff x="2144866" y="2706291"/>
            <a:chExt cx="1975235" cy="2542730"/>
          </a:xfrm>
        </p:grpSpPr>
        <p:sp>
          <p:nvSpPr>
            <p:cNvPr id="99" name="Google Shape;99;p11"/>
            <p:cNvSpPr/>
            <p:nvPr/>
          </p:nvSpPr>
          <p:spPr>
            <a:xfrm>
              <a:off x="2144866" y="3218921"/>
              <a:ext cx="1974600" cy="203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It defines information about the document.The head tag defines information about the document.The browser does not display the “head</a:t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information”</a:t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2145501" y="2706291"/>
              <a:ext cx="19746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&lt;heads&gt;</a:t>
              </a:r>
              <a:endPara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" name="Google Shape;101;p11"/>
          <p:cNvGrpSpPr/>
          <p:nvPr/>
        </p:nvGrpSpPr>
        <p:grpSpPr>
          <a:xfrm>
            <a:off x="9843790" y="2734866"/>
            <a:ext cx="2107315" cy="2085450"/>
            <a:chOff x="2212176" y="2706291"/>
            <a:chExt cx="2107315" cy="2085450"/>
          </a:xfrm>
        </p:grpSpPr>
        <p:sp>
          <p:nvSpPr>
            <p:cNvPr id="102" name="Google Shape;102;p11"/>
            <p:cNvSpPr/>
            <p:nvPr/>
          </p:nvSpPr>
          <p:spPr>
            <a:xfrm>
              <a:off x="2212176" y="3315441"/>
              <a:ext cx="1974600" cy="147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it defines the document title.Title tag defines the title of the document which appear in the title bar of the explorer window.</a:t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2344891" y="2706291"/>
              <a:ext cx="19746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&lt;title&gt;</a:t>
              </a:r>
              <a:endPara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xit" presetID="2" presetSubtype="4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2" presetSubtype="4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xit" presetID="2" presetSubtype="4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2"/>
          <p:cNvSpPr/>
          <p:nvPr/>
        </p:nvSpPr>
        <p:spPr>
          <a:xfrm flipH="1" rot="10800000">
            <a:off x="649605" y="2485856"/>
            <a:ext cx="2857368" cy="3090714"/>
          </a:xfrm>
          <a:custGeom>
            <a:rect b="b" l="l" r="r" t="t"/>
            <a:pathLst>
              <a:path extrusionOk="0" h="3067706" w="2836097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rotWithShape="0" algn="ctr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637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2"/>
          <p:cNvSpPr/>
          <p:nvPr/>
        </p:nvSpPr>
        <p:spPr>
          <a:xfrm>
            <a:off x="745226" y="3181927"/>
            <a:ext cx="1269900" cy="1167000"/>
          </a:xfrm>
          <a:prstGeom prst="diamond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2"/>
          <p:cNvSpPr/>
          <p:nvPr/>
        </p:nvSpPr>
        <p:spPr>
          <a:xfrm flipH="1" rot="10800000">
            <a:off x="4538345" y="2485856"/>
            <a:ext cx="2857368" cy="3090714"/>
          </a:xfrm>
          <a:custGeom>
            <a:rect b="b" l="l" r="r" t="t"/>
            <a:pathLst>
              <a:path extrusionOk="0" h="3067706" w="2836097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rotWithShape="0" algn="ctr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2"/>
          <p:cNvSpPr/>
          <p:nvPr/>
        </p:nvSpPr>
        <p:spPr>
          <a:xfrm>
            <a:off x="4454306" y="3185220"/>
            <a:ext cx="1269900" cy="1167000"/>
          </a:xfrm>
          <a:prstGeom prst="diamond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2"/>
          <p:cNvSpPr/>
          <p:nvPr/>
        </p:nvSpPr>
        <p:spPr>
          <a:xfrm flipH="1" rot="10800000">
            <a:off x="8427085" y="2485856"/>
            <a:ext cx="2857368" cy="3090714"/>
          </a:xfrm>
          <a:custGeom>
            <a:rect b="b" l="l" r="r" t="t"/>
            <a:pathLst>
              <a:path extrusionOk="0" h="3067706" w="2836097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rotWithShape="0" algn="ctr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2"/>
          <p:cNvSpPr/>
          <p:nvPr/>
        </p:nvSpPr>
        <p:spPr>
          <a:xfrm>
            <a:off x="8427073" y="3201095"/>
            <a:ext cx="1269900" cy="1167000"/>
          </a:xfrm>
          <a:prstGeom prst="diamond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06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2"/>
          <p:cNvSpPr/>
          <p:nvPr/>
        </p:nvSpPr>
        <p:spPr>
          <a:xfrm>
            <a:off x="1928805" y="788504"/>
            <a:ext cx="83331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1.BASIC TAGS</a:t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5" name="Google Shape;115;p12"/>
          <p:cNvGrpSpPr/>
          <p:nvPr/>
        </p:nvGrpSpPr>
        <p:grpSpPr>
          <a:xfrm>
            <a:off x="1928331" y="2734866"/>
            <a:ext cx="1975235" cy="1942575"/>
            <a:chOff x="2071206" y="2706291"/>
            <a:chExt cx="1975235" cy="1942575"/>
          </a:xfrm>
        </p:grpSpPr>
        <p:sp>
          <p:nvSpPr>
            <p:cNvPr id="116" name="Google Shape;116;p12"/>
            <p:cNvSpPr/>
            <p:nvPr/>
          </p:nvSpPr>
          <p:spPr>
            <a:xfrm>
              <a:off x="2071841" y="3172566"/>
              <a:ext cx="1974600" cy="147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It defines a paragraph.</a:t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This tag is used for creating the paragraph in the web page.It is used</a:t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inside the body of file.</a:t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2"/>
            <p:cNvSpPr/>
            <p:nvPr/>
          </p:nvSpPr>
          <p:spPr>
            <a:xfrm>
              <a:off x="2071206" y="2706291"/>
              <a:ext cx="1974600" cy="92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&lt;p&gt;</a:t>
              </a:r>
              <a:b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</a:br>
              <a:endPara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" name="Google Shape;118;p12"/>
          <p:cNvGrpSpPr/>
          <p:nvPr/>
        </p:nvGrpSpPr>
        <p:grpSpPr>
          <a:xfrm>
            <a:off x="5885949" y="2734866"/>
            <a:ext cx="1975235" cy="1988930"/>
            <a:chOff x="2144866" y="2706291"/>
            <a:chExt cx="1975235" cy="1988930"/>
          </a:xfrm>
        </p:grpSpPr>
        <p:sp>
          <p:nvSpPr>
            <p:cNvPr id="119" name="Google Shape;119;p12"/>
            <p:cNvSpPr/>
            <p:nvPr/>
          </p:nvSpPr>
          <p:spPr>
            <a:xfrm>
              <a:off x="2144866" y="3218921"/>
              <a:ext cx="1974600" cy="147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It inserts a single line break.The&lt;br&gt;tag to enter blank lines but not to separate paragraphs.the tag has no end tag.</a:t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2"/>
            <p:cNvSpPr/>
            <p:nvPr/>
          </p:nvSpPr>
          <p:spPr>
            <a:xfrm>
              <a:off x="2145501" y="2706291"/>
              <a:ext cx="19746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&lt;br&gt;</a:t>
              </a:r>
              <a:endPara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" name="Google Shape;121;p12"/>
          <p:cNvGrpSpPr/>
          <p:nvPr/>
        </p:nvGrpSpPr>
        <p:grpSpPr>
          <a:xfrm>
            <a:off x="9843790" y="2734866"/>
            <a:ext cx="2107315" cy="1531050"/>
            <a:chOff x="2212176" y="2706291"/>
            <a:chExt cx="2107315" cy="1531050"/>
          </a:xfrm>
        </p:grpSpPr>
        <p:sp>
          <p:nvSpPr>
            <p:cNvPr id="122" name="Google Shape;122;p12"/>
            <p:cNvSpPr/>
            <p:nvPr/>
          </p:nvSpPr>
          <p:spPr>
            <a:xfrm>
              <a:off x="2212176" y="3315441"/>
              <a:ext cx="1974600" cy="92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The &lt;hr&gt; tag inserts a horizantal rule.The &lt;hr&gt;tags has no end ag.</a:t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2"/>
            <p:cNvSpPr/>
            <p:nvPr/>
          </p:nvSpPr>
          <p:spPr>
            <a:xfrm>
              <a:off x="2344891" y="2706291"/>
              <a:ext cx="19746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&lt;hr&gt;</a:t>
              </a:r>
              <a:endPara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idx="1" type="body"/>
          </p:nvPr>
        </p:nvSpPr>
        <p:spPr>
          <a:xfrm>
            <a:off x="2073614" y="2612158"/>
            <a:ext cx="1040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129" name="Google Shape;129;p13"/>
          <p:cNvSpPr txBox="1"/>
          <p:nvPr>
            <p:ph type="title"/>
          </p:nvPr>
        </p:nvSpPr>
        <p:spPr>
          <a:xfrm>
            <a:off x="3375022" y="1829856"/>
            <a:ext cx="6535200" cy="7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alibri"/>
              <a:buNone/>
            </a:pPr>
            <a:r>
              <a:rPr lang="en-US" u="sng"/>
              <a:t>CHARACTER FORMAT TAGS</a:t>
            </a:r>
            <a:br>
              <a:rPr lang="en-US" u="sng"/>
            </a:br>
            <a:r>
              <a:rPr lang="en-US"/>
              <a:t>(</a:t>
            </a:r>
            <a:r>
              <a:rPr lang="en-US" u="sng"/>
              <a:t>CF TAGS</a:t>
            </a:r>
            <a:r>
              <a:rPr lang="en-US"/>
              <a:t>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1929440" y="632294"/>
            <a:ext cx="83331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CHARACTER FORMAT TAGS(CF TAGS)</a:t>
            </a:r>
            <a:endParaRPr/>
          </a:p>
        </p:txBody>
      </p:sp>
      <p:pic>
        <p:nvPicPr>
          <p:cNvPr id="135" name="Google Shape;13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83375" y="2566670"/>
            <a:ext cx="4542155" cy="3102610"/>
          </a:xfrm>
          <a:prstGeom prst="flowChartDisplay">
            <a:avLst/>
          </a:prstGeom>
          <a:noFill/>
          <a:ln>
            <a:noFill/>
          </a:ln>
        </p:spPr>
      </p:pic>
      <p:grpSp>
        <p:nvGrpSpPr>
          <p:cNvPr id="136" name="Google Shape;136;p14"/>
          <p:cNvGrpSpPr/>
          <p:nvPr/>
        </p:nvGrpSpPr>
        <p:grpSpPr>
          <a:xfrm>
            <a:off x="425335" y="1555672"/>
            <a:ext cx="596160" cy="596160"/>
            <a:chOff x="-1" y="0"/>
            <a:chExt cx="624316" cy="624316"/>
          </a:xfrm>
        </p:grpSpPr>
        <p:sp>
          <p:nvSpPr>
            <p:cNvPr id="137" name="Google Shape;137;p14"/>
            <p:cNvSpPr/>
            <p:nvPr/>
          </p:nvSpPr>
          <p:spPr>
            <a:xfrm>
              <a:off x="-1" y="0"/>
              <a:ext cx="624316" cy="624316"/>
            </a:xfrm>
            <a:custGeom>
              <a:rect b="b" l="l" r="r" t="t"/>
              <a:pathLst>
                <a:path extrusionOk="0" h="19679" w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2700">
              <a:solidFill>
                <a:srgbClr val="FEFEFE"/>
              </a:solidFill>
              <a:prstDash val="solid"/>
              <a:miter lim="400000"/>
              <a:headEnd len="sm" w="sm" type="none"/>
              <a:tailEnd len="sm" w="sm" type="none"/>
            </a:ln>
          </p:spPr>
          <p:txBody>
            <a:bodyPr anchorCtr="0" anchor="ctr" bIns="38075" lIns="38075" spcFirstLastPara="1" rIns="38075" wrap="square" tIns="380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25"/>
                <a:buFont typeface="Arial"/>
                <a:buNone/>
              </a:pPr>
              <a:r>
                <a:t/>
              </a:r>
              <a:endParaRPr b="0" i="0" sz="232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166531" y="159396"/>
              <a:ext cx="291287" cy="305524"/>
            </a:xfrm>
            <a:custGeom>
              <a:rect b="b" l="l" r="r" t="t"/>
              <a:pathLst>
                <a:path extrusionOk="0" h="21302" w="21005">
                  <a:moveTo>
                    <a:pt x="7820" y="21302"/>
                  </a:moveTo>
                  <a:cubicBezTo>
                    <a:pt x="7134" y="21302"/>
                    <a:pt x="6486" y="20992"/>
                    <a:pt x="6071" y="20461"/>
                  </a:cubicBezTo>
                  <a:lnTo>
                    <a:pt x="446" y="13281"/>
                  </a:lnTo>
                  <a:cubicBezTo>
                    <a:pt x="-286" y="12346"/>
                    <a:pt x="-96" y="11016"/>
                    <a:pt x="870" y="10309"/>
                  </a:cubicBezTo>
                  <a:cubicBezTo>
                    <a:pt x="1839" y="9601"/>
                    <a:pt x="3213" y="9787"/>
                    <a:pt x="3944" y="10719"/>
                  </a:cubicBezTo>
                  <a:lnTo>
                    <a:pt x="7644" y="15443"/>
                  </a:lnTo>
                  <a:lnTo>
                    <a:pt x="16947" y="999"/>
                  </a:lnTo>
                  <a:cubicBezTo>
                    <a:pt x="17588" y="6"/>
                    <a:pt x="18941" y="-298"/>
                    <a:pt x="19970" y="321"/>
                  </a:cubicBezTo>
                  <a:cubicBezTo>
                    <a:pt x="20999" y="939"/>
                    <a:pt x="21314" y="2249"/>
                    <a:pt x="20673" y="3242"/>
                  </a:cubicBezTo>
                  <a:lnTo>
                    <a:pt x="9683" y="20302"/>
                  </a:lnTo>
                  <a:cubicBezTo>
                    <a:pt x="9300" y="20895"/>
                    <a:pt x="8641" y="21269"/>
                    <a:pt x="7920" y="21300"/>
                  </a:cubicBezTo>
                  <a:cubicBezTo>
                    <a:pt x="7886" y="21302"/>
                    <a:pt x="7852" y="21302"/>
                    <a:pt x="7820" y="21302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28550" lIns="28550" spcFirstLastPara="1" rIns="28550" wrap="square" tIns="2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" name="Google Shape;139;p14"/>
          <p:cNvGrpSpPr/>
          <p:nvPr/>
        </p:nvGrpSpPr>
        <p:grpSpPr>
          <a:xfrm>
            <a:off x="1021431" y="1330070"/>
            <a:ext cx="9654496" cy="4676095"/>
            <a:chOff x="1310898" y="2588217"/>
            <a:chExt cx="5160900" cy="4338153"/>
          </a:xfrm>
        </p:grpSpPr>
        <p:sp>
          <p:nvSpPr>
            <p:cNvPr id="140" name="Google Shape;140;p14"/>
            <p:cNvSpPr txBox="1"/>
            <p:nvPr/>
          </p:nvSpPr>
          <p:spPr>
            <a:xfrm>
              <a:off x="1310898" y="2588217"/>
              <a:ext cx="5160900" cy="94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These tags are used for the formatting of the text such as underline,bold,italic,</a:t>
              </a:r>
              <a:endParaRPr b="1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font,sie,colou of the text.</a:t>
              </a:r>
              <a:endParaRPr b="1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cxnSp>
          <p:nvCxnSpPr>
            <p:cNvPr id="141" name="Google Shape;141;p14"/>
            <p:cNvCxnSpPr/>
            <p:nvPr/>
          </p:nvCxnSpPr>
          <p:spPr>
            <a:xfrm>
              <a:off x="1456215" y="3735101"/>
              <a:ext cx="1819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142" name="Google Shape;142;p14"/>
            <p:cNvSpPr txBox="1"/>
            <p:nvPr/>
          </p:nvSpPr>
          <p:spPr>
            <a:xfrm>
              <a:off x="1387950" y="3843570"/>
              <a:ext cx="2759700" cy="308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400050" lvl="0" marL="40005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⮚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&lt;b&gt;tag - The &lt;b&gt;tag is used to make the text bold.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400050" lvl="0" marL="40005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⮚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&lt;i&gt;tag - The tag displays the italic text.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400050" lvl="0" marL="40005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⮚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&lt;tt&gt;tag - The tag displays the typewriter text.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400050" lvl="0" marL="40005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⮚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&lt;u&gt;tag - The tag to displays the underlined text.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400050" lvl="0" marL="40005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⮚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&lt;em&gt;tag - This tag displays the emphasized text.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400050" lvl="0" marL="40005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⮚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&lt;big&gt;tag - This tag displays the big text.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400050" lvl="0" marL="40005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⮚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&lt;small&gt;tag - This tag displays the small text.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400050" lvl="0" marL="40005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⮚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&lt;strong&gt;tag - This tag displays the strong text.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400050" lvl="0" marL="40005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⮚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&lt;sub&gt;tag - This tag displays the text in subscripted format.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400050" lvl="0" marL="40005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⮚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&lt;sup&gt;tag - This tag displays the supersubscripted text.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20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自定义 197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F2F2F2"/>
      </a:accent1>
      <a:accent2>
        <a:srgbClr val="FFFFFF"/>
      </a:accent2>
      <a:accent3>
        <a:srgbClr val="000000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